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3"/>
  </p:notesMasterIdLst>
  <p:sldIdLst>
    <p:sldId id="256" r:id="rId2"/>
    <p:sldId id="270" r:id="rId3"/>
    <p:sldId id="276" r:id="rId4"/>
    <p:sldId id="279" r:id="rId5"/>
    <p:sldId id="281" r:id="rId6"/>
    <p:sldId id="280" r:id="rId7"/>
    <p:sldId id="273" r:id="rId8"/>
    <p:sldId id="274" r:id="rId9"/>
    <p:sldId id="278" r:id="rId10"/>
    <p:sldId id="277" r:id="rId11"/>
    <p:sldId id="27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47" autoAdjust="0"/>
    <p:restoredTop sz="95652" autoAdjust="0"/>
  </p:normalViewPr>
  <p:slideViewPr>
    <p:cSldViewPr snapToGrid="0">
      <p:cViewPr varScale="1">
        <p:scale>
          <a:sx n="71" d="100"/>
          <a:sy n="71" d="100"/>
        </p:scale>
        <p:origin x="2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ECC84E-BDF1-4735-9F9B-0B2942577582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7CD7CC2-8547-4CB1-9C2F-A4095681E48B}">
      <dgm:prSet phldrT="[Text]"/>
      <dgm:spPr/>
      <dgm:t>
        <a:bodyPr/>
        <a:lstStyle/>
        <a:p>
          <a:r>
            <a:rPr lang="en-US" dirty="0"/>
            <a:t>amdocs Fake News Detector (</a:t>
          </a:r>
          <a:r>
            <a:rPr lang="en-US" dirty="0" err="1"/>
            <a:t>aFND</a:t>
          </a:r>
          <a:r>
            <a:rPr lang="en-US" dirty="0"/>
            <a:t>)</a:t>
          </a:r>
        </a:p>
      </dgm:t>
    </dgm:pt>
    <dgm:pt modelId="{7193F7A1-4DFC-4538-87AD-30F71527CFFA}" type="parTrans" cxnId="{6B8EC124-B88D-450E-B07C-F65BB47216A8}">
      <dgm:prSet/>
      <dgm:spPr/>
      <dgm:t>
        <a:bodyPr/>
        <a:lstStyle/>
        <a:p>
          <a:endParaRPr lang="en-US"/>
        </a:p>
      </dgm:t>
    </dgm:pt>
    <dgm:pt modelId="{BEA54C7F-4BF2-470A-952D-F830428C198D}" type="sibTrans" cxnId="{6B8EC124-B88D-450E-B07C-F65BB47216A8}">
      <dgm:prSet/>
      <dgm:spPr/>
      <dgm:t>
        <a:bodyPr/>
        <a:lstStyle/>
        <a:p>
          <a:endParaRPr lang="en-US"/>
        </a:p>
      </dgm:t>
    </dgm:pt>
    <dgm:pt modelId="{3AF8C99B-C558-407A-AB52-C42B9072A2F7}">
      <dgm:prSet phldrT="[Text]"/>
      <dgm:spPr/>
      <dgm:t>
        <a:bodyPr/>
        <a:lstStyle/>
        <a:p>
          <a:r>
            <a:rPr lang="en-US" dirty="0"/>
            <a:t>Fake News Fighter's Community</a:t>
          </a:r>
        </a:p>
      </dgm:t>
    </dgm:pt>
    <dgm:pt modelId="{D1324578-9A8D-4C8E-9E23-05C4F18B6E0C}" type="parTrans" cxnId="{F2DAE2CE-A9A3-4DFD-B2F5-0C4EF325BD07}">
      <dgm:prSet/>
      <dgm:spPr/>
      <dgm:t>
        <a:bodyPr/>
        <a:lstStyle/>
        <a:p>
          <a:endParaRPr lang="en-US"/>
        </a:p>
      </dgm:t>
    </dgm:pt>
    <dgm:pt modelId="{94B7D473-42F5-4FC7-9E0B-CB383F1921F4}" type="sibTrans" cxnId="{F2DAE2CE-A9A3-4DFD-B2F5-0C4EF325BD07}">
      <dgm:prSet/>
      <dgm:spPr/>
      <dgm:t>
        <a:bodyPr/>
        <a:lstStyle/>
        <a:p>
          <a:endParaRPr lang="en-US"/>
        </a:p>
      </dgm:t>
    </dgm:pt>
    <dgm:pt modelId="{EC3B7E96-41CA-486A-98F2-38BAB87326C9}">
      <dgm:prSet phldrT="[Text]"/>
      <dgm:spPr/>
      <dgm:t>
        <a:bodyPr/>
        <a:lstStyle/>
        <a:p>
          <a:r>
            <a:rPr lang="en-US" dirty="0"/>
            <a:t>Monetization</a:t>
          </a:r>
        </a:p>
      </dgm:t>
    </dgm:pt>
    <dgm:pt modelId="{431CC455-1951-497E-830F-E131440CE317}" type="parTrans" cxnId="{AD288077-7A17-4E84-8743-E15A4B6B1457}">
      <dgm:prSet/>
      <dgm:spPr/>
      <dgm:t>
        <a:bodyPr/>
        <a:lstStyle/>
        <a:p>
          <a:endParaRPr lang="en-US"/>
        </a:p>
      </dgm:t>
    </dgm:pt>
    <dgm:pt modelId="{0275F90C-36E5-4BA6-A6F3-391027EF9AE7}" type="sibTrans" cxnId="{AD288077-7A17-4E84-8743-E15A4B6B1457}">
      <dgm:prSet/>
      <dgm:spPr/>
      <dgm:t>
        <a:bodyPr/>
        <a:lstStyle/>
        <a:p>
          <a:endParaRPr lang="en-US"/>
        </a:p>
      </dgm:t>
    </dgm:pt>
    <dgm:pt modelId="{DD78547F-84A7-49AD-AFDD-5B60597ADAFD}" type="pres">
      <dgm:prSet presAssocID="{8AECC84E-BDF1-4735-9F9B-0B294257758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3D1014C1-FECB-48B6-BF63-0493D8B875FD}" type="pres">
      <dgm:prSet presAssocID="{EC3B7E96-41CA-486A-98F2-38BAB87326C9}" presName="Accent3" presStyleCnt="0"/>
      <dgm:spPr/>
    </dgm:pt>
    <dgm:pt modelId="{708ADB89-A46F-4ACC-B501-FE060CD8912C}" type="pres">
      <dgm:prSet presAssocID="{EC3B7E96-41CA-486A-98F2-38BAB87326C9}" presName="Accent" presStyleLbl="node1" presStyleIdx="0" presStyleCnt="3"/>
      <dgm:spPr/>
    </dgm:pt>
    <dgm:pt modelId="{11E6578F-3E6D-4473-9997-720E206177A6}" type="pres">
      <dgm:prSet presAssocID="{EC3B7E96-41CA-486A-98F2-38BAB87326C9}" presName="ParentBackground3" presStyleCnt="0"/>
      <dgm:spPr/>
    </dgm:pt>
    <dgm:pt modelId="{C33A22A3-9276-447C-B23E-6A751C6395F0}" type="pres">
      <dgm:prSet presAssocID="{EC3B7E96-41CA-486A-98F2-38BAB87326C9}" presName="ParentBackground" presStyleLbl="fgAcc1" presStyleIdx="0" presStyleCnt="3"/>
      <dgm:spPr/>
    </dgm:pt>
    <dgm:pt modelId="{3210DCA3-3853-46F2-B3BD-755683F11680}" type="pres">
      <dgm:prSet presAssocID="{EC3B7E96-41CA-486A-98F2-38BAB87326C9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73AD7BD-D31F-4A47-90DB-A87CBB71BA0A}" type="pres">
      <dgm:prSet presAssocID="{3AF8C99B-C558-407A-AB52-C42B9072A2F7}" presName="Accent2" presStyleCnt="0"/>
      <dgm:spPr/>
    </dgm:pt>
    <dgm:pt modelId="{5DD6111F-C8C2-452A-93C3-9EF1D0F7920C}" type="pres">
      <dgm:prSet presAssocID="{3AF8C99B-C558-407A-AB52-C42B9072A2F7}" presName="Accent" presStyleLbl="node1" presStyleIdx="1" presStyleCnt="3"/>
      <dgm:spPr/>
    </dgm:pt>
    <dgm:pt modelId="{EDC92C49-322D-44AE-B5AB-91C67263A398}" type="pres">
      <dgm:prSet presAssocID="{3AF8C99B-C558-407A-AB52-C42B9072A2F7}" presName="ParentBackground2" presStyleCnt="0"/>
      <dgm:spPr/>
    </dgm:pt>
    <dgm:pt modelId="{78AB04E8-A996-4C5B-AC41-00ED8B6C591B}" type="pres">
      <dgm:prSet presAssocID="{3AF8C99B-C558-407A-AB52-C42B9072A2F7}" presName="ParentBackground" presStyleLbl="fgAcc1" presStyleIdx="1" presStyleCnt="3"/>
      <dgm:spPr/>
    </dgm:pt>
    <dgm:pt modelId="{1F9D2931-6CF2-44FD-A5A8-673F93909D0E}" type="pres">
      <dgm:prSet presAssocID="{3AF8C99B-C558-407A-AB52-C42B9072A2F7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044963F-1B7A-455B-9CE0-393F29BCD26C}" type="pres">
      <dgm:prSet presAssocID="{37CD7CC2-8547-4CB1-9C2F-A4095681E48B}" presName="Accent1" presStyleCnt="0"/>
      <dgm:spPr/>
    </dgm:pt>
    <dgm:pt modelId="{7E680CF1-BDE3-47A7-BEE4-D2EDF25CFDD6}" type="pres">
      <dgm:prSet presAssocID="{37CD7CC2-8547-4CB1-9C2F-A4095681E48B}" presName="Accent" presStyleLbl="node1" presStyleIdx="2" presStyleCnt="3"/>
      <dgm:spPr/>
    </dgm:pt>
    <dgm:pt modelId="{9B08BB69-78B2-4143-8EA1-D3280BB7A942}" type="pres">
      <dgm:prSet presAssocID="{37CD7CC2-8547-4CB1-9C2F-A4095681E48B}" presName="ParentBackground1" presStyleCnt="0"/>
      <dgm:spPr/>
    </dgm:pt>
    <dgm:pt modelId="{C03FDF24-2084-427B-B088-EA41275578C1}" type="pres">
      <dgm:prSet presAssocID="{37CD7CC2-8547-4CB1-9C2F-A4095681E48B}" presName="ParentBackground" presStyleLbl="fgAcc1" presStyleIdx="2" presStyleCnt="3"/>
      <dgm:spPr/>
    </dgm:pt>
    <dgm:pt modelId="{09C4B4C0-C066-4CFB-B82A-8A2260249849}" type="pres">
      <dgm:prSet presAssocID="{37CD7CC2-8547-4CB1-9C2F-A4095681E48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6B8EC124-B88D-450E-B07C-F65BB47216A8}" srcId="{8AECC84E-BDF1-4735-9F9B-0B2942577582}" destId="{37CD7CC2-8547-4CB1-9C2F-A4095681E48B}" srcOrd="0" destOrd="0" parTransId="{7193F7A1-4DFC-4538-87AD-30F71527CFFA}" sibTransId="{BEA54C7F-4BF2-470A-952D-F830428C198D}"/>
    <dgm:cxn modelId="{3F81E25E-9EF0-4A08-B6A8-3C81BAB8A960}" type="presOf" srcId="{3AF8C99B-C558-407A-AB52-C42B9072A2F7}" destId="{78AB04E8-A996-4C5B-AC41-00ED8B6C591B}" srcOrd="0" destOrd="0" presId="urn:microsoft.com/office/officeart/2011/layout/CircleProcess"/>
    <dgm:cxn modelId="{AFF7575F-3280-4EE2-ABEA-060622033D21}" type="presOf" srcId="{EC3B7E96-41CA-486A-98F2-38BAB87326C9}" destId="{C33A22A3-9276-447C-B23E-6A751C6395F0}" srcOrd="0" destOrd="0" presId="urn:microsoft.com/office/officeart/2011/layout/CircleProcess"/>
    <dgm:cxn modelId="{AD288077-7A17-4E84-8743-E15A4B6B1457}" srcId="{8AECC84E-BDF1-4735-9F9B-0B2942577582}" destId="{EC3B7E96-41CA-486A-98F2-38BAB87326C9}" srcOrd="2" destOrd="0" parTransId="{431CC455-1951-497E-830F-E131440CE317}" sibTransId="{0275F90C-36E5-4BA6-A6F3-391027EF9AE7}"/>
    <dgm:cxn modelId="{D7ED3C90-D1C1-4599-8179-C365240CF170}" type="presOf" srcId="{EC3B7E96-41CA-486A-98F2-38BAB87326C9}" destId="{3210DCA3-3853-46F2-B3BD-755683F11680}" srcOrd="1" destOrd="0" presId="urn:microsoft.com/office/officeart/2011/layout/CircleProcess"/>
    <dgm:cxn modelId="{ECBC8BB4-D7E8-40AF-9502-DD97AA26D31F}" type="presOf" srcId="{37CD7CC2-8547-4CB1-9C2F-A4095681E48B}" destId="{C03FDF24-2084-427B-B088-EA41275578C1}" srcOrd="0" destOrd="0" presId="urn:microsoft.com/office/officeart/2011/layout/CircleProcess"/>
    <dgm:cxn modelId="{A19428B7-3973-4E09-843F-0B6BDA7CE13E}" type="presOf" srcId="{3AF8C99B-C558-407A-AB52-C42B9072A2F7}" destId="{1F9D2931-6CF2-44FD-A5A8-673F93909D0E}" srcOrd="1" destOrd="0" presId="urn:microsoft.com/office/officeart/2011/layout/CircleProcess"/>
    <dgm:cxn modelId="{F2DAE2CE-A9A3-4DFD-B2F5-0C4EF325BD07}" srcId="{8AECC84E-BDF1-4735-9F9B-0B2942577582}" destId="{3AF8C99B-C558-407A-AB52-C42B9072A2F7}" srcOrd="1" destOrd="0" parTransId="{D1324578-9A8D-4C8E-9E23-05C4F18B6E0C}" sibTransId="{94B7D473-42F5-4FC7-9E0B-CB383F1921F4}"/>
    <dgm:cxn modelId="{BB8579DE-884A-4D89-888F-BEEA593BC37F}" type="presOf" srcId="{37CD7CC2-8547-4CB1-9C2F-A4095681E48B}" destId="{09C4B4C0-C066-4CFB-B82A-8A2260249849}" srcOrd="1" destOrd="0" presId="urn:microsoft.com/office/officeart/2011/layout/CircleProcess"/>
    <dgm:cxn modelId="{7F8A0DF0-E066-41B1-93B6-D9DAD5277DCE}" type="presOf" srcId="{8AECC84E-BDF1-4735-9F9B-0B2942577582}" destId="{DD78547F-84A7-49AD-AFDD-5B60597ADAFD}" srcOrd="0" destOrd="0" presId="urn:microsoft.com/office/officeart/2011/layout/CircleProcess"/>
    <dgm:cxn modelId="{6DD7A646-E10D-416C-AA26-EAD9D98B4BFA}" type="presParOf" srcId="{DD78547F-84A7-49AD-AFDD-5B60597ADAFD}" destId="{3D1014C1-FECB-48B6-BF63-0493D8B875FD}" srcOrd="0" destOrd="0" presId="urn:microsoft.com/office/officeart/2011/layout/CircleProcess"/>
    <dgm:cxn modelId="{B0859D9D-2477-4A93-A914-6CC0FFAC02EE}" type="presParOf" srcId="{3D1014C1-FECB-48B6-BF63-0493D8B875FD}" destId="{708ADB89-A46F-4ACC-B501-FE060CD8912C}" srcOrd="0" destOrd="0" presId="urn:microsoft.com/office/officeart/2011/layout/CircleProcess"/>
    <dgm:cxn modelId="{3948A9A0-F6C9-40CE-B8F2-B6B47D851C68}" type="presParOf" srcId="{DD78547F-84A7-49AD-AFDD-5B60597ADAFD}" destId="{11E6578F-3E6D-4473-9997-720E206177A6}" srcOrd="1" destOrd="0" presId="urn:microsoft.com/office/officeart/2011/layout/CircleProcess"/>
    <dgm:cxn modelId="{55FC7369-6157-4DE4-AF0E-7371693DF18D}" type="presParOf" srcId="{11E6578F-3E6D-4473-9997-720E206177A6}" destId="{C33A22A3-9276-447C-B23E-6A751C6395F0}" srcOrd="0" destOrd="0" presId="urn:microsoft.com/office/officeart/2011/layout/CircleProcess"/>
    <dgm:cxn modelId="{ACF03C5D-3BF4-4CCE-AC72-8967EE995CFD}" type="presParOf" srcId="{DD78547F-84A7-49AD-AFDD-5B60597ADAFD}" destId="{3210DCA3-3853-46F2-B3BD-755683F11680}" srcOrd="2" destOrd="0" presId="urn:microsoft.com/office/officeart/2011/layout/CircleProcess"/>
    <dgm:cxn modelId="{EE6ED1E4-0C9E-49D5-AB74-421289DA191A}" type="presParOf" srcId="{DD78547F-84A7-49AD-AFDD-5B60597ADAFD}" destId="{373AD7BD-D31F-4A47-90DB-A87CBB71BA0A}" srcOrd="3" destOrd="0" presId="urn:microsoft.com/office/officeart/2011/layout/CircleProcess"/>
    <dgm:cxn modelId="{E2E3BE79-0A0E-49C6-A0DF-B63AB72FF106}" type="presParOf" srcId="{373AD7BD-D31F-4A47-90DB-A87CBB71BA0A}" destId="{5DD6111F-C8C2-452A-93C3-9EF1D0F7920C}" srcOrd="0" destOrd="0" presId="urn:microsoft.com/office/officeart/2011/layout/CircleProcess"/>
    <dgm:cxn modelId="{C3BF80F3-8A7F-4BFA-BC74-175BA5ACC8A8}" type="presParOf" srcId="{DD78547F-84A7-49AD-AFDD-5B60597ADAFD}" destId="{EDC92C49-322D-44AE-B5AB-91C67263A398}" srcOrd="4" destOrd="0" presId="urn:microsoft.com/office/officeart/2011/layout/CircleProcess"/>
    <dgm:cxn modelId="{198B1817-64A6-41A9-AA9B-7293CCD811DC}" type="presParOf" srcId="{EDC92C49-322D-44AE-B5AB-91C67263A398}" destId="{78AB04E8-A996-4C5B-AC41-00ED8B6C591B}" srcOrd="0" destOrd="0" presId="urn:microsoft.com/office/officeart/2011/layout/CircleProcess"/>
    <dgm:cxn modelId="{A82BE20F-745A-4AE7-BA57-F24E785DBC80}" type="presParOf" srcId="{DD78547F-84A7-49AD-AFDD-5B60597ADAFD}" destId="{1F9D2931-6CF2-44FD-A5A8-673F93909D0E}" srcOrd="5" destOrd="0" presId="urn:microsoft.com/office/officeart/2011/layout/CircleProcess"/>
    <dgm:cxn modelId="{9F62C0B2-3432-47CE-98F8-7D94E6A6CC21}" type="presParOf" srcId="{DD78547F-84A7-49AD-AFDD-5B60597ADAFD}" destId="{3044963F-1B7A-455B-9CE0-393F29BCD26C}" srcOrd="6" destOrd="0" presId="urn:microsoft.com/office/officeart/2011/layout/CircleProcess"/>
    <dgm:cxn modelId="{A7FDC8FB-666F-48DA-92ED-314CB145AEA8}" type="presParOf" srcId="{3044963F-1B7A-455B-9CE0-393F29BCD26C}" destId="{7E680CF1-BDE3-47A7-BEE4-D2EDF25CFDD6}" srcOrd="0" destOrd="0" presId="urn:microsoft.com/office/officeart/2011/layout/CircleProcess"/>
    <dgm:cxn modelId="{E2EDFD4C-1FA9-4C11-8A27-FDCA3D7A806E}" type="presParOf" srcId="{DD78547F-84A7-49AD-AFDD-5B60597ADAFD}" destId="{9B08BB69-78B2-4143-8EA1-D3280BB7A942}" srcOrd="7" destOrd="0" presId="urn:microsoft.com/office/officeart/2011/layout/CircleProcess"/>
    <dgm:cxn modelId="{89BA98C4-D985-4CCE-BE95-6A13C342DB4D}" type="presParOf" srcId="{9B08BB69-78B2-4143-8EA1-D3280BB7A942}" destId="{C03FDF24-2084-427B-B088-EA41275578C1}" srcOrd="0" destOrd="0" presId="urn:microsoft.com/office/officeart/2011/layout/CircleProcess"/>
    <dgm:cxn modelId="{B6F968D4-F7CC-4630-A8F8-CC274E33419D}" type="presParOf" srcId="{DD78547F-84A7-49AD-AFDD-5B60597ADAFD}" destId="{09C4B4C0-C066-4CFB-B82A-8A2260249849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8ADB89-A46F-4ACC-B501-FE060CD8912C}">
      <dsp:nvSpPr>
        <dsp:cNvPr id="0" name=""/>
        <dsp:cNvSpPr/>
      </dsp:nvSpPr>
      <dsp:spPr>
        <a:xfrm>
          <a:off x="5622624" y="1136478"/>
          <a:ext cx="2452687" cy="2453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A22A3-9276-447C-B23E-6A751C6395F0}">
      <dsp:nvSpPr>
        <dsp:cNvPr id="0" name=""/>
        <dsp:cNvSpPr/>
      </dsp:nvSpPr>
      <dsp:spPr>
        <a:xfrm>
          <a:off x="5704061" y="1218264"/>
          <a:ext cx="2289813" cy="228957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Monetization</a:t>
          </a:r>
        </a:p>
      </dsp:txBody>
      <dsp:txXfrm>
        <a:off x="6031405" y="1545407"/>
        <a:ext cx="1635125" cy="1635284"/>
      </dsp:txXfrm>
    </dsp:sp>
    <dsp:sp modelId="{5DD6111F-C8C2-452A-93C3-9EF1D0F7920C}">
      <dsp:nvSpPr>
        <dsp:cNvPr id="0" name=""/>
        <dsp:cNvSpPr/>
      </dsp:nvSpPr>
      <dsp:spPr>
        <a:xfrm rot="2700000">
          <a:off x="3090654" y="1139444"/>
          <a:ext cx="2446780" cy="2446780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AB04E8-A996-4C5B-AC41-00ED8B6C591B}">
      <dsp:nvSpPr>
        <dsp:cNvPr id="0" name=""/>
        <dsp:cNvSpPr/>
      </dsp:nvSpPr>
      <dsp:spPr>
        <a:xfrm>
          <a:off x="3169138" y="1218264"/>
          <a:ext cx="2289813" cy="228957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Fake News Fighter's Community</a:t>
          </a:r>
        </a:p>
      </dsp:txBody>
      <dsp:txXfrm>
        <a:off x="3496482" y="1545407"/>
        <a:ext cx="1635125" cy="1635284"/>
      </dsp:txXfrm>
    </dsp:sp>
    <dsp:sp modelId="{7E680CF1-BDE3-47A7-BEE4-D2EDF25CFDD6}">
      <dsp:nvSpPr>
        <dsp:cNvPr id="0" name=""/>
        <dsp:cNvSpPr/>
      </dsp:nvSpPr>
      <dsp:spPr>
        <a:xfrm rot="2700000">
          <a:off x="555731" y="1139444"/>
          <a:ext cx="2446780" cy="2446780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3FDF24-2084-427B-B088-EA41275578C1}">
      <dsp:nvSpPr>
        <dsp:cNvPr id="0" name=""/>
        <dsp:cNvSpPr/>
      </dsp:nvSpPr>
      <dsp:spPr>
        <a:xfrm>
          <a:off x="634214" y="1218264"/>
          <a:ext cx="2289813" cy="228957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amdocs Fake News Detector (</a:t>
          </a:r>
          <a:r>
            <a:rPr lang="en-US" sz="2300" kern="1200" dirty="0" err="1"/>
            <a:t>aFND</a:t>
          </a:r>
          <a:r>
            <a:rPr lang="en-US" sz="2300" kern="1200" dirty="0"/>
            <a:t>)</a:t>
          </a:r>
        </a:p>
      </dsp:txBody>
      <dsp:txXfrm>
        <a:off x="961559" y="1545407"/>
        <a:ext cx="1635125" cy="1635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E0942-377F-4849-A0A6-BDC3876CC5EE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AF762-89C1-465B-B520-EEBAE21C0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7708-F62D-4196-A705-BFF53E750864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F13A-694B-4415-8803-DF76818C3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2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7708-F62D-4196-A705-BFF53E750864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F13A-694B-4415-8803-DF76818C3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93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7708-F62D-4196-A705-BFF53E750864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F13A-694B-4415-8803-DF76818C3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44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7708-F62D-4196-A705-BFF53E750864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F13A-694B-4415-8803-DF76818C3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9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7708-F62D-4196-A705-BFF53E750864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F13A-694B-4415-8803-DF76818C32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43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7708-F62D-4196-A705-BFF53E750864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F13A-694B-4415-8803-DF76818C3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52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7708-F62D-4196-A705-BFF53E750864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F13A-694B-4415-8803-DF76818C3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06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7708-F62D-4196-A705-BFF53E750864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F13A-694B-4415-8803-DF76818C3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63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8D97708-F62D-4196-A705-BFF53E750864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F13A-694B-4415-8803-DF76818C3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37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7708-F62D-4196-A705-BFF53E750864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F13A-694B-4415-8803-DF76818C3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75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8D97708-F62D-4196-A705-BFF53E750864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003F13A-694B-4415-8803-DF76818C3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2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2DDU4g0PRo" TargetMode="External"/><Relationship Id="rId3" Type="http://schemas.openxmlformats.org/officeDocument/2006/relationships/hyperlink" Target="https://www.facebook.com/help/188118808357379" TargetMode="External"/><Relationship Id="rId7" Type="http://schemas.openxmlformats.org/officeDocument/2006/relationships/hyperlink" Target="https://www.youtube.com/watch?v=gLoI9hAX9dw" TargetMode="External"/><Relationship Id="rId2" Type="http://schemas.openxmlformats.org/officeDocument/2006/relationships/hyperlink" Target="https://www.summer.harvard.edu/inside-summer/4-tips-spotting-fake-news-s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verge.com/2018/3/20/17142788/google-news-initiative-fake-news-journalist-subscriptions" TargetMode="External"/><Relationship Id="rId5" Type="http://schemas.openxmlformats.org/officeDocument/2006/relationships/hyperlink" Target="https://www.nbcnews.com/better/news/can-you-spot-fake-news-your-feed-ncna854036" TargetMode="External"/><Relationship Id="rId4" Type="http://schemas.openxmlformats.org/officeDocument/2006/relationships/hyperlink" Target="https://www.bbc.com/news/education-41902914" TargetMode="External"/><Relationship Id="rId9" Type="http://schemas.openxmlformats.org/officeDocument/2006/relationships/hyperlink" Target="https://en.wikipedia.org/wiki/Deepfak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0.png"/><Relationship Id="rId1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hdphoto" Target="../media/hdphoto3.wdp"/><Relationship Id="rId17" Type="http://schemas.openxmlformats.org/officeDocument/2006/relationships/image" Target="../media/image13.png"/><Relationship Id="rId2" Type="http://schemas.openxmlformats.org/officeDocument/2006/relationships/image" Target="../media/image2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5" Type="http://schemas.openxmlformats.org/officeDocument/2006/relationships/image" Target="../media/image11.jpe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0BC868F">
            <a:hlinkClick r:id="" action="ppaction://media"/>
            <a:extLst>
              <a:ext uri="{FF2B5EF4-FFF2-40B4-BE49-F238E27FC236}">
                <a16:creationId xmlns:a16="http://schemas.microsoft.com/office/drawing/2014/main" id="{CDC824BB-6802-45F7-9B29-0F6F123361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23439" y="3699339"/>
            <a:ext cx="4745121" cy="2669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924907-499B-4676-8988-B482666FD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779" y="837748"/>
            <a:ext cx="11702441" cy="1180123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Fighting fake news 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in real life video streams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BFFFE2-8E5F-45AF-BAF4-5FFFFB6AA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088197"/>
            <a:ext cx="9144000" cy="681862"/>
          </a:xfrm>
        </p:spPr>
        <p:txBody>
          <a:bodyPr>
            <a:normAutofit/>
          </a:bodyPr>
          <a:lstStyle/>
          <a:p>
            <a:r>
              <a:rPr lang="en-US" sz="2800" dirty="0"/>
              <a:t>Team LLAMA Bell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DCDCF6-C53D-47CF-AE6A-675871C07ADD}"/>
              </a:ext>
            </a:extLst>
          </p:cNvPr>
          <p:cNvSpPr txBox="1"/>
          <p:nvPr/>
        </p:nvSpPr>
        <p:spPr>
          <a:xfrm>
            <a:off x="3723439" y="4099768"/>
            <a:ext cx="19215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Team members:</a:t>
            </a:r>
          </a:p>
          <a:p>
            <a:r>
              <a:rPr lang="en-US" sz="2000" dirty="0"/>
              <a:t>Pini Faran</a:t>
            </a:r>
          </a:p>
          <a:p>
            <a:r>
              <a:rPr lang="en-US" sz="2000" dirty="0"/>
              <a:t>Inna Trava</a:t>
            </a:r>
          </a:p>
          <a:p>
            <a:r>
              <a:rPr lang="en-US" sz="2000" dirty="0"/>
              <a:t>Arik De-Mayo</a:t>
            </a:r>
          </a:p>
          <a:p>
            <a:r>
              <a:rPr lang="en-US" sz="2000" dirty="0"/>
              <a:t>Assaf Avital</a:t>
            </a:r>
          </a:p>
          <a:p>
            <a:r>
              <a:rPr lang="en-US" sz="2000" dirty="0"/>
              <a:t>Amit Zvik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34DC3E-DFE5-4276-9D53-C4D55636F6C6}"/>
              </a:ext>
            </a:extLst>
          </p:cNvPr>
          <p:cNvSpPr txBox="1">
            <a:spLocks/>
          </p:cNvSpPr>
          <p:nvPr/>
        </p:nvSpPr>
        <p:spPr>
          <a:xfrm>
            <a:off x="1523999" y="2372233"/>
            <a:ext cx="9144000" cy="5625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Gen Z – Future of TV – Hackathon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C431A9C-92DB-4D13-9E6A-F2EC7A5FACDC}"/>
              </a:ext>
            </a:extLst>
          </p:cNvPr>
          <p:cNvSpPr txBox="1">
            <a:spLocks/>
          </p:cNvSpPr>
          <p:nvPr/>
        </p:nvSpPr>
        <p:spPr>
          <a:xfrm>
            <a:off x="1523999" y="6368470"/>
            <a:ext cx="9144000" cy="36576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* LLAMA Bell is one of the most popular dances that can be purchased in </a:t>
            </a:r>
            <a:r>
              <a:rPr lang="en-US" dirty="0" err="1"/>
              <a:t>Fortnite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7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ED1897-343C-4A52-9130-773C9CCDA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515" y="271355"/>
            <a:ext cx="9352971" cy="1188720"/>
          </a:xfrm>
          <a:noFill/>
          <a:ln>
            <a:noFill/>
          </a:ln>
        </p:spPr>
        <p:txBody>
          <a:bodyPr/>
          <a:lstStyle/>
          <a:p>
            <a:r>
              <a:rPr lang="en-US" dirty="0"/>
              <a:t>About Fake News &amp; </a:t>
            </a:r>
            <a:r>
              <a:rPr lang="en-US" dirty="0" err="1"/>
              <a:t>Deepfake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C459C4-A76F-4552-AA77-556C6D9A9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623" y="1588942"/>
            <a:ext cx="9166824" cy="48520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4 Tips for Spotting a Fake News Story: </a:t>
            </a:r>
            <a:r>
              <a:rPr lang="en-US" dirty="0">
                <a:hlinkClick r:id="rId2"/>
              </a:rPr>
              <a:t>https://www.summer.harvard.edu/inside-summer/4-tips-spotting-fake-news-story</a:t>
            </a:r>
            <a:endParaRPr lang="en-US" dirty="0"/>
          </a:p>
          <a:p>
            <a:r>
              <a:rPr lang="en-US" dirty="0"/>
              <a:t>Tips to Spot False News: </a:t>
            </a:r>
            <a:r>
              <a:rPr lang="en-US" dirty="0">
                <a:hlinkClick r:id="rId3"/>
              </a:rPr>
              <a:t>https://www.facebook.com/help/188118808357379</a:t>
            </a:r>
            <a:endParaRPr lang="en-US" dirty="0"/>
          </a:p>
          <a:p>
            <a:r>
              <a:rPr lang="en-US" dirty="0"/>
              <a:t>Fake news: Universities offer tips on how to spot it: </a:t>
            </a:r>
            <a:r>
              <a:rPr lang="en-US" dirty="0">
                <a:hlinkClick r:id="rId4"/>
              </a:rPr>
              <a:t>https://www.bbc.com/news/education-41902914</a:t>
            </a:r>
            <a:endParaRPr lang="en-US" dirty="0"/>
          </a:p>
          <a:p>
            <a:r>
              <a:rPr lang="en-US" dirty="0"/>
              <a:t>How to spot fake news in your social media feed: </a:t>
            </a:r>
            <a:r>
              <a:rPr lang="en-US" dirty="0">
                <a:hlinkClick r:id="rId5"/>
              </a:rPr>
              <a:t>https://www.nbcnews.com/better/news/can-you-spot-fake-news-your-feed-ncna854036</a:t>
            </a:r>
            <a:endParaRPr lang="en-US" dirty="0"/>
          </a:p>
          <a:p>
            <a:r>
              <a:rPr lang="en-US" dirty="0"/>
              <a:t>Google News Initiative announced to fight fake news and support journalism: </a:t>
            </a:r>
            <a:r>
              <a:rPr lang="en-US" dirty="0">
                <a:hlinkClick r:id="rId6"/>
              </a:rPr>
              <a:t>https://www.theverge.com/2018/3/20/17142788/google-news-initiative-fake-news-journalist-subscriptions</a:t>
            </a:r>
            <a:endParaRPr lang="en-US" dirty="0"/>
          </a:p>
          <a:p>
            <a:r>
              <a:rPr lang="en-US" dirty="0" err="1"/>
              <a:t>DeepFake</a:t>
            </a:r>
            <a:r>
              <a:rPr lang="en-US" dirty="0"/>
              <a:t> (Deep Learning &amp; Fake News) Videos</a:t>
            </a:r>
          </a:p>
          <a:p>
            <a:pPr lvl="1"/>
            <a:r>
              <a:rPr lang="en-US" dirty="0">
                <a:hlinkClick r:id="rId7"/>
              </a:rPr>
              <a:t>https://www.youtube.com/watch?v=gLoI9hAX9dw</a:t>
            </a:r>
            <a:endParaRPr lang="en-US" dirty="0"/>
          </a:p>
          <a:p>
            <a:pPr lvl="1"/>
            <a:r>
              <a:rPr lang="en-US" dirty="0"/>
              <a:t>TED Talk: </a:t>
            </a:r>
            <a:r>
              <a:rPr lang="en-US" dirty="0">
                <a:hlinkClick r:id="rId8"/>
              </a:rPr>
              <a:t>https://www.youtube.com/watch?v=o2DDU4g0PRo</a:t>
            </a:r>
            <a:endParaRPr lang="en-US" dirty="0"/>
          </a:p>
          <a:p>
            <a:pPr lvl="1"/>
            <a:r>
              <a:rPr lang="en-US" dirty="0" err="1"/>
              <a:t>Deepfake</a:t>
            </a:r>
            <a:r>
              <a:rPr lang="en-US" dirty="0"/>
              <a:t> Wikipedia: </a:t>
            </a:r>
            <a:r>
              <a:rPr lang="en-US" dirty="0">
                <a:hlinkClick r:id="rId9"/>
              </a:rPr>
              <a:t>https://en.wikipedia.org/wiki/Deepfake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51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AF968-0818-4625-AB66-6861D0C0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172" y="271356"/>
            <a:ext cx="10319656" cy="1188720"/>
          </a:xfrm>
          <a:noFill/>
          <a:ln>
            <a:noFill/>
          </a:ln>
        </p:spPr>
        <p:txBody>
          <a:bodyPr/>
          <a:lstStyle/>
          <a:p>
            <a:r>
              <a:rPr lang="en-US" dirty="0"/>
              <a:t>Fighting fake news in real life video streams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472DC35-442B-4784-8BD9-86BB58CCD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0133754"/>
              </p:ext>
            </p:extLst>
          </p:nvPr>
        </p:nvGraphicFramePr>
        <p:xfrm>
          <a:off x="1386673" y="519571"/>
          <a:ext cx="8124299" cy="4725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6844AD5-F7F4-4F0A-B10F-49973ADA7F7D}"/>
              </a:ext>
            </a:extLst>
          </p:cNvPr>
          <p:cNvSpPr txBox="1"/>
          <p:nvPr/>
        </p:nvSpPr>
        <p:spPr>
          <a:xfrm>
            <a:off x="1965423" y="4368077"/>
            <a:ext cx="23352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mechanism for automatic detection of fake news in real life video streams using content analysis and machine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17F86-53E2-4C42-A941-6F00B7483F31}"/>
              </a:ext>
            </a:extLst>
          </p:cNvPr>
          <p:cNvSpPr txBox="1"/>
          <p:nvPr/>
        </p:nvSpPr>
        <p:spPr>
          <a:xfrm>
            <a:off x="4390842" y="4368077"/>
            <a:ext cx="25867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 credits for active participance in fake news fighting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Gain more credits for becoming a top rated Fake News Fighter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E6452D-2163-4355-8B27-673EF4081116}"/>
              </a:ext>
            </a:extLst>
          </p:cNvPr>
          <p:cNvSpPr txBox="1"/>
          <p:nvPr/>
        </p:nvSpPr>
        <p:spPr>
          <a:xfrm>
            <a:off x="7259436" y="4368077"/>
            <a:ext cx="38741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Become a provider of News Channel</a:t>
            </a:r>
          </a:p>
          <a:p>
            <a:r>
              <a:rPr lang="en-US" dirty="0"/>
              <a:t>Selling creditability ranks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media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individuals</a:t>
            </a:r>
          </a:p>
          <a:p>
            <a:r>
              <a:rPr lang="en-US" dirty="0"/>
              <a:t>Increase customer loyalty</a:t>
            </a:r>
          </a:p>
          <a:p>
            <a:r>
              <a:rPr lang="en-US" dirty="0"/>
              <a:t>Gain recognition from Gen Z</a:t>
            </a:r>
          </a:p>
        </p:txBody>
      </p:sp>
    </p:spTree>
    <p:extLst>
      <p:ext uri="{BB962C8B-B14F-4D97-AF65-F5344CB8AC3E}">
        <p14:creationId xmlns:p14="http://schemas.microsoft.com/office/powerpoint/2010/main" val="2958001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3C37E85-9841-4BBD-8862-E48FCE38E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172" y="271356"/>
            <a:ext cx="10319656" cy="1188720"/>
          </a:xfrm>
          <a:noFill/>
          <a:ln>
            <a:noFill/>
          </a:ln>
        </p:spPr>
        <p:txBody>
          <a:bodyPr/>
          <a:lstStyle/>
          <a:p>
            <a:r>
              <a:rPr lang="en-US" dirty="0"/>
              <a:t>Fighting fake news in real life video streams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307D19FD-089A-4010-AD92-237E2145764F}"/>
              </a:ext>
            </a:extLst>
          </p:cNvPr>
          <p:cNvSpPr txBox="1">
            <a:spLocks/>
          </p:cNvSpPr>
          <p:nvPr/>
        </p:nvSpPr>
        <p:spPr>
          <a:xfrm>
            <a:off x="8189259" y="1424766"/>
            <a:ext cx="3882120" cy="54332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Opportunity for monetization</a:t>
            </a:r>
          </a:p>
          <a:p>
            <a:r>
              <a:rPr lang="en-US" sz="2000" dirty="0"/>
              <a:t>Safe news channel (paid)</a:t>
            </a:r>
          </a:p>
          <a:p>
            <a:r>
              <a:rPr lang="en-US" sz="2000" dirty="0"/>
              <a:t>Sell credibility rank </a:t>
            </a:r>
          </a:p>
          <a:p>
            <a:pPr lvl="1"/>
            <a:r>
              <a:rPr lang="en-US" sz="1800" dirty="0"/>
              <a:t>Media channels</a:t>
            </a:r>
          </a:p>
          <a:p>
            <a:pPr lvl="1"/>
            <a:r>
              <a:rPr lang="en-US" sz="1800" dirty="0"/>
              <a:t>Individuals</a:t>
            </a:r>
          </a:p>
          <a:p>
            <a:r>
              <a:rPr lang="en-US" sz="2000" dirty="0"/>
              <a:t>Increase customer loyalty</a:t>
            </a:r>
          </a:p>
          <a:p>
            <a:r>
              <a:rPr lang="en-US" sz="2000" dirty="0"/>
              <a:t>New joint offering for UXP,  </a:t>
            </a:r>
            <a:r>
              <a:rPr lang="en-US" sz="2000" dirty="0" err="1"/>
              <a:t>Vindicia</a:t>
            </a:r>
            <a:r>
              <a:rPr lang="en-US" sz="2000" dirty="0"/>
              <a:t> and </a:t>
            </a:r>
            <a:r>
              <a:rPr lang="en-US" sz="2000" dirty="0" err="1"/>
              <a:t>Vubiquity</a:t>
            </a:r>
            <a:endParaRPr lang="en-US" sz="2000" dirty="0"/>
          </a:p>
          <a:p>
            <a:r>
              <a:rPr lang="en-US" sz="2000" dirty="0"/>
              <a:t>Technology innovation &amp;  Visionary company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A76DFC9-D72C-4359-A041-F3C2E386767C}"/>
              </a:ext>
            </a:extLst>
          </p:cNvPr>
          <p:cNvSpPr txBox="1">
            <a:spLocks/>
          </p:cNvSpPr>
          <p:nvPr/>
        </p:nvSpPr>
        <p:spPr>
          <a:xfrm>
            <a:off x="483692" y="1424766"/>
            <a:ext cx="3752132" cy="48099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Why Gen Z?</a:t>
            </a:r>
          </a:p>
          <a:p>
            <a:r>
              <a:rPr lang="en-US" sz="2000" dirty="0"/>
              <a:t>Because they are </a:t>
            </a:r>
            <a:r>
              <a:rPr lang="en-US" sz="2000" b="1" dirty="0"/>
              <a:t>Always On</a:t>
            </a:r>
          </a:p>
          <a:p>
            <a:r>
              <a:rPr lang="en-US" sz="2000" dirty="0"/>
              <a:t>They consume content on </a:t>
            </a:r>
            <a:r>
              <a:rPr lang="en-US" sz="2000" b="1" dirty="0"/>
              <a:t>YouTube</a:t>
            </a:r>
            <a:r>
              <a:rPr lang="en-US" sz="2000" dirty="0"/>
              <a:t> and </a:t>
            </a:r>
            <a:r>
              <a:rPr lang="en-US" sz="2000" b="1" dirty="0"/>
              <a:t>Instagram</a:t>
            </a:r>
          </a:p>
          <a:p>
            <a:r>
              <a:rPr lang="en-US" sz="2000" b="1" dirty="0"/>
              <a:t>Because they looks to serve, share, and impact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B39CBF-3289-44DC-821D-8E82AA9EE523}"/>
              </a:ext>
            </a:extLst>
          </p:cNvPr>
          <p:cNvSpPr txBox="1">
            <a:spLocks/>
          </p:cNvSpPr>
          <p:nvPr/>
        </p:nvSpPr>
        <p:spPr>
          <a:xfrm>
            <a:off x="4271684" y="1424766"/>
            <a:ext cx="3752132" cy="48099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Future of News TV</a:t>
            </a:r>
          </a:p>
          <a:p>
            <a:r>
              <a:rPr lang="en-US" sz="2000" dirty="0"/>
              <a:t>Consumed as </a:t>
            </a:r>
            <a:r>
              <a:rPr lang="en-US" sz="2000" b="1" dirty="0"/>
              <a:t>short video </a:t>
            </a:r>
            <a:r>
              <a:rPr lang="en-US" sz="2000" dirty="0"/>
              <a:t>stream</a:t>
            </a:r>
          </a:p>
          <a:p>
            <a:r>
              <a:rPr lang="en-US" sz="2000" b="1" dirty="0"/>
              <a:t>Anyone</a:t>
            </a:r>
            <a:r>
              <a:rPr lang="en-US" sz="2000" dirty="0"/>
              <a:t> can be a news </a:t>
            </a:r>
            <a:r>
              <a:rPr lang="en-US" sz="2000" b="1" dirty="0"/>
              <a:t>reporter</a:t>
            </a:r>
          </a:p>
          <a:p>
            <a:r>
              <a:rPr lang="en-US" sz="2000" dirty="0"/>
              <a:t>News will be generated and shared from the </a:t>
            </a:r>
            <a:r>
              <a:rPr lang="en-US" sz="2000" b="1" dirty="0"/>
              <a:t>field</a:t>
            </a:r>
          </a:p>
        </p:txBody>
      </p:sp>
    </p:spTree>
    <p:extLst>
      <p:ext uri="{BB962C8B-B14F-4D97-AF65-F5344CB8AC3E}">
        <p14:creationId xmlns:p14="http://schemas.microsoft.com/office/powerpoint/2010/main" val="52151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96DF4-75A6-441D-B421-5A73B8BC6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818" y="65669"/>
            <a:ext cx="10989365" cy="1325563"/>
          </a:xfrm>
          <a:noFill/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US" dirty="0"/>
              <a:t>How it Works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838574-69FF-4B4F-804C-1E1FEFCCCB16}"/>
              </a:ext>
            </a:extLst>
          </p:cNvPr>
          <p:cNvGrpSpPr/>
          <p:nvPr/>
        </p:nvGrpSpPr>
        <p:grpSpPr>
          <a:xfrm>
            <a:off x="243230" y="1411455"/>
            <a:ext cx="11516840" cy="4745010"/>
            <a:chOff x="243230" y="1411455"/>
            <a:chExt cx="11516840" cy="474501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4F5DFD8-ECEB-4CC9-8D45-F6AD9B325195}"/>
                </a:ext>
              </a:extLst>
            </p:cNvPr>
            <p:cNvSpPr/>
            <p:nvPr/>
          </p:nvSpPr>
          <p:spPr>
            <a:xfrm>
              <a:off x="1509235" y="3014430"/>
              <a:ext cx="1511405" cy="69947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Audio Transcription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0A36AD0-12BB-4FC6-BAC3-64C7E0BC10E7}"/>
                </a:ext>
              </a:extLst>
            </p:cNvPr>
            <p:cNvSpPr/>
            <p:nvPr/>
          </p:nvSpPr>
          <p:spPr>
            <a:xfrm>
              <a:off x="3164566" y="3012080"/>
              <a:ext cx="1374005" cy="69947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Extract Key Words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689C6B8-439F-46FF-A24E-4A1F6BD69294}"/>
                </a:ext>
              </a:extLst>
            </p:cNvPr>
            <p:cNvSpPr/>
            <p:nvPr/>
          </p:nvSpPr>
          <p:spPr>
            <a:xfrm>
              <a:off x="4805659" y="2583970"/>
              <a:ext cx="1695144" cy="69947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Search Key Words on Web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1477CBF-0E40-448E-8784-4A84AD0DC615}"/>
                </a:ext>
              </a:extLst>
            </p:cNvPr>
            <p:cNvSpPr/>
            <p:nvPr/>
          </p:nvSpPr>
          <p:spPr>
            <a:xfrm>
              <a:off x="4805659" y="4050526"/>
              <a:ext cx="1816206" cy="69947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Search Key Words on </a:t>
              </a:r>
              <a:r>
                <a:rPr lang="en-US" sz="1600" dirty="0" err="1"/>
                <a:t>Vubiquity</a:t>
              </a:r>
              <a:endParaRPr lang="en-US" sz="1600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D669C3B-8CD4-40E4-A4CF-480677B9806C}"/>
                </a:ext>
              </a:extLst>
            </p:cNvPr>
            <p:cNvSpPr/>
            <p:nvPr/>
          </p:nvSpPr>
          <p:spPr>
            <a:xfrm>
              <a:off x="4805659" y="4954485"/>
              <a:ext cx="1816206" cy="69947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Analyze Key Words Using NLP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DCC477FC-AD94-424E-8F7D-02C74F34CAB7}"/>
                </a:ext>
              </a:extLst>
            </p:cNvPr>
            <p:cNvSpPr/>
            <p:nvPr/>
          </p:nvSpPr>
          <p:spPr>
            <a:xfrm>
              <a:off x="6740412" y="2165895"/>
              <a:ext cx="1374005" cy="69947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Web Sites Ranking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8D4E098-C4BD-49B5-AD70-71BDB83049C6}"/>
                </a:ext>
              </a:extLst>
            </p:cNvPr>
            <p:cNvSpPr/>
            <p:nvPr/>
          </p:nvSpPr>
          <p:spPr>
            <a:xfrm>
              <a:off x="8412486" y="3441678"/>
              <a:ext cx="1828800" cy="69947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Machine Learning based Decisioning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5DE1ACB3-767D-4A6C-AF23-7E2FEEC17F55}"/>
                </a:ext>
              </a:extLst>
            </p:cNvPr>
            <p:cNvSpPr/>
            <p:nvPr/>
          </p:nvSpPr>
          <p:spPr>
            <a:xfrm>
              <a:off x="10512025" y="2966649"/>
              <a:ext cx="1248045" cy="69947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Notify User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2750F40D-1B7D-416C-B12D-B64C38C37DD0}"/>
                </a:ext>
              </a:extLst>
            </p:cNvPr>
            <p:cNvSpPr/>
            <p:nvPr/>
          </p:nvSpPr>
          <p:spPr>
            <a:xfrm>
              <a:off x="10512025" y="3935896"/>
              <a:ext cx="1248045" cy="69947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Notify Community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BF34726-7963-48F1-8B97-F92B0A057FF8}"/>
                </a:ext>
              </a:extLst>
            </p:cNvPr>
            <p:cNvCxnSpPr>
              <a:stCxn id="25" idx="3"/>
              <a:endCxn id="47" idx="1"/>
            </p:cNvCxnSpPr>
            <p:nvPr/>
          </p:nvCxnSpPr>
          <p:spPr>
            <a:xfrm flipV="1">
              <a:off x="10241286" y="3316389"/>
              <a:ext cx="270739" cy="475029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150A1E9-364F-49EB-B97E-5C5849B2FAAC}"/>
                </a:ext>
              </a:extLst>
            </p:cNvPr>
            <p:cNvCxnSpPr>
              <a:cxnSpLocks/>
              <a:stCxn id="25" idx="3"/>
              <a:endCxn id="48" idx="1"/>
            </p:cNvCxnSpPr>
            <p:nvPr/>
          </p:nvCxnSpPr>
          <p:spPr>
            <a:xfrm>
              <a:off x="10241286" y="3791418"/>
              <a:ext cx="270739" cy="494218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07C5680-5499-48D4-B7C2-6F4A147F0273}"/>
                </a:ext>
              </a:extLst>
            </p:cNvPr>
            <p:cNvSpPr/>
            <p:nvPr/>
          </p:nvSpPr>
          <p:spPr>
            <a:xfrm>
              <a:off x="7231627" y="4572631"/>
              <a:ext cx="2361718" cy="69947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Feedback for Machine Learning Training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B8A7105-9EFE-4FED-8839-C5EA18A64FB7}"/>
                </a:ext>
              </a:extLst>
            </p:cNvPr>
            <p:cNvGrpSpPr/>
            <p:nvPr/>
          </p:nvGrpSpPr>
          <p:grpSpPr>
            <a:xfrm>
              <a:off x="243230" y="1411455"/>
              <a:ext cx="1056267" cy="4745010"/>
              <a:chOff x="62359" y="1542086"/>
              <a:chExt cx="1056267" cy="4745010"/>
            </a:xfrm>
          </p:grpSpPr>
          <p:pic>
            <p:nvPicPr>
              <p:cNvPr id="1026" name="Picture 2" descr="Image result for youtube">
                <a:extLst>
                  <a:ext uri="{FF2B5EF4-FFF2-40B4-BE49-F238E27FC236}">
                    <a16:creationId xmlns:a16="http://schemas.microsoft.com/office/drawing/2014/main" id="{294E0B0A-DEAC-4EF4-9E51-FE64344A3A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200" y="1542086"/>
                <a:ext cx="954584" cy="9545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Related image">
                <a:extLst>
                  <a:ext uri="{FF2B5EF4-FFF2-40B4-BE49-F238E27FC236}">
                    <a16:creationId xmlns:a16="http://schemas.microsoft.com/office/drawing/2014/main" id="{73FEE59A-B57E-4613-8361-7EDDD2985A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211" y="2512600"/>
                <a:ext cx="1008562" cy="8090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Image result for snapchat">
                <a:extLst>
                  <a:ext uri="{FF2B5EF4-FFF2-40B4-BE49-F238E27FC236}">
                    <a16:creationId xmlns:a16="http://schemas.microsoft.com/office/drawing/2014/main" id="{A115293F-1A4C-4EB2-A164-5E0BE56E88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59" y="3538045"/>
                <a:ext cx="1056267" cy="8450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Related image">
                <a:extLst>
                  <a:ext uri="{FF2B5EF4-FFF2-40B4-BE49-F238E27FC236}">
                    <a16:creationId xmlns:a16="http://schemas.microsoft.com/office/drawing/2014/main" id="{35CFF377-6BDD-48CA-981A-D1FA883AA7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97" y="4568813"/>
                <a:ext cx="770591" cy="8700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Related image">
                <a:extLst>
                  <a:ext uri="{FF2B5EF4-FFF2-40B4-BE49-F238E27FC236}">
                    <a16:creationId xmlns:a16="http://schemas.microsoft.com/office/drawing/2014/main" id="{32FE5670-C3A5-4E66-AA9F-CD3E866511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59" y="5611085"/>
                <a:ext cx="1056267" cy="6760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5535070-4BED-4644-BC3B-AE42AD2C85EB}"/>
                </a:ext>
              </a:extLst>
            </p:cNvPr>
            <p:cNvSpPr txBox="1"/>
            <p:nvPr/>
          </p:nvSpPr>
          <p:spPr>
            <a:xfrm>
              <a:off x="1509236" y="3700930"/>
              <a:ext cx="149012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Open Source speech recognition toolkit</a:t>
              </a:r>
            </a:p>
          </p:txBody>
        </p:sp>
        <p:pic>
          <p:nvPicPr>
            <p:cNvPr id="1036" name="Picture 12" descr="Image result for cmusphinx">
              <a:extLst>
                <a:ext uri="{FF2B5EF4-FFF2-40B4-BE49-F238E27FC236}">
                  <a16:creationId xmlns:a16="http://schemas.microsoft.com/office/drawing/2014/main" id="{BB577A89-DC31-4212-898E-067008B239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6421" y="4854004"/>
              <a:ext cx="1070199" cy="80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Related image">
              <a:extLst>
                <a:ext uri="{FF2B5EF4-FFF2-40B4-BE49-F238E27FC236}">
                  <a16:creationId xmlns:a16="http://schemas.microsoft.com/office/drawing/2014/main" id="{DE37634F-EAB6-46D3-8BAB-BDDCC5F0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125" y="4817235"/>
              <a:ext cx="1080074" cy="80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1BAD34-A59A-4F82-83BE-F74CF47BB9E1}"/>
                </a:ext>
              </a:extLst>
            </p:cNvPr>
            <p:cNvSpPr txBox="1"/>
            <p:nvPr/>
          </p:nvSpPr>
          <p:spPr>
            <a:xfrm>
              <a:off x="3066169" y="3813687"/>
              <a:ext cx="14901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Free machine learning library for the Python </a:t>
              </a:r>
            </a:p>
          </p:txBody>
        </p:sp>
        <p:pic>
          <p:nvPicPr>
            <p:cNvPr id="1042" name="Picture 18" descr="Image result for google api">
              <a:extLst>
                <a:ext uri="{FF2B5EF4-FFF2-40B4-BE49-F238E27FC236}">
                  <a16:creationId xmlns:a16="http://schemas.microsoft.com/office/drawing/2014/main" id="{D58453B5-E37E-413E-B199-EC5BAF1225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70" t="35443" r="16823" b="31545"/>
            <a:stretch/>
          </p:blipFill>
          <p:spPr bwMode="auto">
            <a:xfrm>
              <a:off x="4908919" y="2175258"/>
              <a:ext cx="1481836" cy="378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Related image">
              <a:extLst>
                <a:ext uri="{FF2B5EF4-FFF2-40B4-BE49-F238E27FC236}">
                  <a16:creationId xmlns:a16="http://schemas.microsoft.com/office/drawing/2014/main" id="{15AB721B-E263-4EF5-9897-E8BBADAF9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4829" y="1812473"/>
              <a:ext cx="1390649" cy="312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D40EE08-5111-49BE-8C64-158487AF50A7}"/>
                </a:ext>
              </a:extLst>
            </p:cNvPr>
            <p:cNvSpPr txBox="1"/>
            <p:nvPr/>
          </p:nvSpPr>
          <p:spPr>
            <a:xfrm>
              <a:off x="8507317" y="2571550"/>
              <a:ext cx="16391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Openscoring</a:t>
              </a:r>
              <a:r>
                <a:rPr lang="en-US" sz="1600" dirty="0"/>
                <a:t>;</a:t>
              </a:r>
            </a:p>
            <a:p>
              <a:pPr algn="ctr"/>
              <a:r>
                <a:rPr lang="en-US" sz="1600" dirty="0"/>
                <a:t>Logistic regression model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F1DEDB1B-78F8-4470-AEE4-4A36CA584ECF}"/>
                </a:ext>
              </a:extLst>
            </p:cNvPr>
            <p:cNvSpPr/>
            <p:nvPr/>
          </p:nvSpPr>
          <p:spPr>
            <a:xfrm>
              <a:off x="6740412" y="3012004"/>
              <a:ext cx="1374005" cy="69947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White/Black List</a:t>
              </a:r>
            </a:p>
          </p:txBody>
        </p:sp>
        <p:pic>
          <p:nvPicPr>
            <p:cNvPr id="1046" name="Picture 22" descr="Image result for logistic regression">
              <a:extLst>
                <a:ext uri="{FF2B5EF4-FFF2-40B4-BE49-F238E27FC236}">
                  <a16:creationId xmlns:a16="http://schemas.microsoft.com/office/drawing/2014/main" id="{EE63B9C9-140A-435F-B185-8B17F6FC5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21" t="5886" r="872" b="7473"/>
            <a:stretch/>
          </p:blipFill>
          <p:spPr bwMode="auto">
            <a:xfrm>
              <a:off x="8682073" y="1582041"/>
              <a:ext cx="1239136" cy="982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Image result for vubiquity">
              <a:extLst>
                <a:ext uri="{FF2B5EF4-FFF2-40B4-BE49-F238E27FC236}">
                  <a16:creationId xmlns:a16="http://schemas.microsoft.com/office/drawing/2014/main" id="{17A75662-9878-4484-BC9E-5B8273FA6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9022" y="3677375"/>
              <a:ext cx="1591781" cy="294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Related image">
              <a:extLst>
                <a:ext uri="{FF2B5EF4-FFF2-40B4-BE49-F238E27FC236}">
                  <a16:creationId xmlns:a16="http://schemas.microsoft.com/office/drawing/2014/main" id="{76B48371-2984-47F9-96F1-938097E1F3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23708" y="5203516"/>
              <a:ext cx="993108" cy="472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Image result for vindicia">
              <a:extLst>
                <a:ext uri="{FF2B5EF4-FFF2-40B4-BE49-F238E27FC236}">
                  <a16:creationId xmlns:a16="http://schemas.microsoft.com/office/drawing/2014/main" id="{114C7BF1-3872-4A3F-BC69-7881461257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7825" y="4644684"/>
              <a:ext cx="1098991" cy="439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0E529CB-2C25-4BFB-9355-45DE7C6C1B26}"/>
                </a:ext>
              </a:extLst>
            </p:cNvPr>
            <p:cNvCxnSpPr>
              <a:cxnSpLocks/>
              <a:stCxn id="7" idx="3"/>
              <a:endCxn id="13" idx="1"/>
            </p:cNvCxnSpPr>
            <p:nvPr/>
          </p:nvCxnSpPr>
          <p:spPr>
            <a:xfrm flipV="1">
              <a:off x="3020640" y="3361820"/>
              <a:ext cx="143926" cy="235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AF5277A-0090-44B1-BDF8-4B21627CCC49}"/>
                </a:ext>
              </a:extLst>
            </p:cNvPr>
            <p:cNvCxnSpPr>
              <a:cxnSpLocks/>
              <a:stCxn id="13" idx="3"/>
              <a:endCxn id="18" idx="1"/>
            </p:cNvCxnSpPr>
            <p:nvPr/>
          </p:nvCxnSpPr>
          <p:spPr>
            <a:xfrm flipV="1">
              <a:off x="4538571" y="2933710"/>
              <a:ext cx="267088" cy="42811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4B0AC57-9FC4-46A9-96A6-C4E278A40143}"/>
                </a:ext>
              </a:extLst>
            </p:cNvPr>
            <p:cNvCxnSpPr>
              <a:cxnSpLocks/>
              <a:stCxn id="18" idx="3"/>
              <a:endCxn id="24" idx="1"/>
            </p:cNvCxnSpPr>
            <p:nvPr/>
          </p:nvCxnSpPr>
          <p:spPr>
            <a:xfrm flipV="1">
              <a:off x="6500803" y="2515635"/>
              <a:ext cx="239609" cy="418075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864943E-299C-4A68-AF6C-6060C45EACE5}"/>
                </a:ext>
              </a:extLst>
            </p:cNvPr>
            <p:cNvCxnSpPr>
              <a:cxnSpLocks/>
              <a:stCxn id="18" idx="3"/>
              <a:endCxn id="52" idx="1"/>
            </p:cNvCxnSpPr>
            <p:nvPr/>
          </p:nvCxnSpPr>
          <p:spPr>
            <a:xfrm>
              <a:off x="6500803" y="2933710"/>
              <a:ext cx="239609" cy="428034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4907B9C-5A06-4224-A910-3246CBA7FCE5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>
            <a:xfrm>
              <a:off x="8114417" y="2515635"/>
              <a:ext cx="298069" cy="127578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0780E19-5656-4933-9C14-0FAC33022AFF}"/>
                </a:ext>
              </a:extLst>
            </p:cNvPr>
            <p:cNvCxnSpPr>
              <a:cxnSpLocks/>
              <a:stCxn id="52" idx="3"/>
              <a:endCxn id="25" idx="1"/>
            </p:cNvCxnSpPr>
            <p:nvPr/>
          </p:nvCxnSpPr>
          <p:spPr>
            <a:xfrm>
              <a:off x="8114417" y="3361744"/>
              <a:ext cx="298069" cy="429674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31776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live demo">
            <a:extLst>
              <a:ext uri="{FF2B5EF4-FFF2-40B4-BE49-F238E27FC236}">
                <a16:creationId xmlns:a16="http://schemas.microsoft.com/office/drawing/2014/main" id="{85FBB13B-008A-4960-968B-61636DDDE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353" y="1682156"/>
            <a:ext cx="4659295" cy="465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3C37E85-9841-4BBD-8862-E48FCE38E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172" y="271356"/>
            <a:ext cx="10319656" cy="1188720"/>
          </a:xfrm>
          <a:noFill/>
          <a:ln>
            <a:noFill/>
          </a:ln>
        </p:spPr>
        <p:txBody>
          <a:bodyPr/>
          <a:lstStyle/>
          <a:p>
            <a:r>
              <a:rPr lang="en-US" dirty="0"/>
              <a:t>Fighting fake news in real life video streams</a:t>
            </a:r>
          </a:p>
        </p:txBody>
      </p:sp>
    </p:spTree>
    <p:extLst>
      <p:ext uri="{BB962C8B-B14F-4D97-AF65-F5344CB8AC3E}">
        <p14:creationId xmlns:p14="http://schemas.microsoft.com/office/powerpoint/2010/main" val="1100941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7D9B-1CD4-433E-90C2-7E98EFBB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4235131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3C37E85-9841-4BBD-8862-E48FCE38E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172" y="271356"/>
            <a:ext cx="10319656" cy="1188720"/>
          </a:xfrm>
          <a:noFill/>
          <a:ln>
            <a:noFill/>
          </a:ln>
        </p:spPr>
        <p:txBody>
          <a:bodyPr/>
          <a:lstStyle/>
          <a:p>
            <a:r>
              <a:rPr lang="en-US" dirty="0"/>
              <a:t>Fighting fake news in real life video streams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307D19FD-089A-4010-AD92-237E2145764F}"/>
              </a:ext>
            </a:extLst>
          </p:cNvPr>
          <p:cNvSpPr txBox="1">
            <a:spLocks/>
          </p:cNvSpPr>
          <p:nvPr/>
        </p:nvSpPr>
        <p:spPr>
          <a:xfrm>
            <a:off x="8189259" y="1424766"/>
            <a:ext cx="3882120" cy="543323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Opportunity for monetization</a:t>
            </a:r>
          </a:p>
          <a:p>
            <a:r>
              <a:rPr lang="en-US" sz="2400" dirty="0"/>
              <a:t>For media providers</a:t>
            </a:r>
          </a:p>
          <a:p>
            <a:pPr lvl="1"/>
            <a:r>
              <a:rPr lang="en-US" sz="2000" dirty="0"/>
              <a:t>Safe news channel (paid)</a:t>
            </a:r>
          </a:p>
          <a:p>
            <a:r>
              <a:rPr lang="en-US" sz="2400" dirty="0"/>
              <a:t>For the media &amp; service provider</a:t>
            </a:r>
          </a:p>
          <a:p>
            <a:pPr lvl="1"/>
            <a:r>
              <a:rPr lang="en-US" sz="2000" dirty="0"/>
              <a:t>Sell credibility rank to media channels and to individuals</a:t>
            </a:r>
          </a:p>
          <a:p>
            <a:pPr lvl="1"/>
            <a:r>
              <a:rPr lang="en-US" sz="2000" dirty="0"/>
              <a:t>Increase customer loyalty</a:t>
            </a:r>
          </a:p>
          <a:p>
            <a:r>
              <a:rPr lang="en-US" sz="2400" dirty="0"/>
              <a:t>For amdocs</a:t>
            </a:r>
          </a:p>
          <a:p>
            <a:pPr lvl="1"/>
            <a:r>
              <a:rPr lang="en-US" sz="2000" dirty="0"/>
              <a:t>New joint offering for UXP,  </a:t>
            </a:r>
            <a:r>
              <a:rPr lang="en-US" sz="2000" dirty="0" err="1"/>
              <a:t>Vindicia</a:t>
            </a:r>
            <a:r>
              <a:rPr lang="en-US" sz="2000" dirty="0"/>
              <a:t> and </a:t>
            </a:r>
            <a:r>
              <a:rPr lang="en-US" sz="2000" dirty="0" err="1"/>
              <a:t>Vubiquity</a:t>
            </a:r>
            <a:endParaRPr lang="en-US" sz="2000" dirty="0"/>
          </a:p>
          <a:p>
            <a:pPr lvl="1"/>
            <a:r>
              <a:rPr lang="en-US" sz="2000" dirty="0"/>
              <a:t>Technology innovation &amp;  Visionary company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A76DFC9-D72C-4359-A041-F3C2E386767C}"/>
              </a:ext>
            </a:extLst>
          </p:cNvPr>
          <p:cNvSpPr txBox="1">
            <a:spLocks/>
          </p:cNvSpPr>
          <p:nvPr/>
        </p:nvSpPr>
        <p:spPr>
          <a:xfrm>
            <a:off x="483692" y="1424766"/>
            <a:ext cx="3752132" cy="48099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Why Gen Z?</a:t>
            </a:r>
          </a:p>
          <a:p>
            <a:r>
              <a:rPr lang="en-US" sz="2000" dirty="0"/>
              <a:t>Gen Z is the Always On generation, they spend 76% of their time online</a:t>
            </a:r>
          </a:p>
          <a:p>
            <a:r>
              <a:rPr lang="en-US" sz="2000" dirty="0"/>
              <a:t>Gen Z Favorite Channels are YouTube and Instagram</a:t>
            </a:r>
          </a:p>
          <a:p>
            <a:r>
              <a:rPr lang="en-US" sz="2000" dirty="0"/>
              <a:t>Gen Z love to be part of communities, they looks to serve, share, and impact</a:t>
            </a:r>
          </a:p>
          <a:p>
            <a:r>
              <a:rPr lang="en-US" sz="2000" dirty="0"/>
              <a:t>Gen Z doesn’t care about who the service provider 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B39CBF-3289-44DC-821D-8E82AA9EE523}"/>
              </a:ext>
            </a:extLst>
          </p:cNvPr>
          <p:cNvSpPr txBox="1">
            <a:spLocks/>
          </p:cNvSpPr>
          <p:nvPr/>
        </p:nvSpPr>
        <p:spPr>
          <a:xfrm>
            <a:off x="4271684" y="1424766"/>
            <a:ext cx="3752132" cy="480990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Future of News TV</a:t>
            </a:r>
          </a:p>
          <a:p>
            <a:r>
              <a:rPr lang="en-US" sz="2000" dirty="0"/>
              <a:t>Consumed as short video stream</a:t>
            </a:r>
          </a:p>
          <a:p>
            <a:r>
              <a:rPr lang="en-US" sz="2000" dirty="0"/>
              <a:t>Anyone can be a news reporter</a:t>
            </a:r>
          </a:p>
          <a:p>
            <a:r>
              <a:rPr lang="en-US" sz="2000" dirty="0"/>
              <a:t>News will be generated and shared from the field</a:t>
            </a:r>
          </a:p>
        </p:txBody>
      </p:sp>
    </p:spTree>
    <p:extLst>
      <p:ext uri="{BB962C8B-B14F-4D97-AF65-F5344CB8AC3E}">
        <p14:creationId xmlns:p14="http://schemas.microsoft.com/office/powerpoint/2010/main" val="1265262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ED1897-343C-4A52-9130-773C9CCDA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71356"/>
            <a:ext cx="7729728" cy="1188720"/>
          </a:xfrm>
          <a:noFill/>
          <a:ln>
            <a:noFill/>
          </a:ln>
        </p:spPr>
        <p:txBody>
          <a:bodyPr/>
          <a:lstStyle/>
          <a:p>
            <a:r>
              <a:rPr lang="en-US"/>
              <a:t>Potential Impact &amp; Monetization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C459C4-A76F-4552-AA77-556C6D9A9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633" y="1366576"/>
            <a:ext cx="10035606" cy="543323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New startup</a:t>
            </a:r>
          </a:p>
          <a:p>
            <a:pPr lvl="1"/>
            <a:r>
              <a:rPr lang="en-US" dirty="0"/>
              <a:t>Offer “fake news free” certification to media channels</a:t>
            </a:r>
          </a:p>
          <a:p>
            <a:pPr lvl="1"/>
            <a:r>
              <a:rPr lang="en-US" dirty="0"/>
              <a:t>Offer “fake news fighter” certificate to individuals</a:t>
            </a:r>
          </a:p>
          <a:p>
            <a:pPr lvl="1"/>
            <a:r>
              <a:rPr lang="en-US" dirty="0"/>
              <a:t>Establish a “safe news” channel</a:t>
            </a:r>
          </a:p>
          <a:p>
            <a:r>
              <a:rPr lang="en-US" dirty="0"/>
              <a:t>For media providers</a:t>
            </a:r>
          </a:p>
          <a:p>
            <a:pPr lvl="1"/>
            <a:r>
              <a:rPr lang="en-US" dirty="0"/>
              <a:t>Establish a safe news channel in which every one can be news reporters from the field</a:t>
            </a:r>
          </a:p>
          <a:p>
            <a:r>
              <a:rPr lang="en-US" dirty="0"/>
              <a:t>For the media &amp; service provider</a:t>
            </a:r>
          </a:p>
          <a:p>
            <a:pPr lvl="1"/>
            <a:r>
              <a:rPr lang="en-US" dirty="0"/>
              <a:t>Sell credibility rank to media channels and to individuals</a:t>
            </a:r>
          </a:p>
          <a:p>
            <a:pPr lvl="1"/>
            <a:r>
              <a:rPr lang="en-US" dirty="0"/>
              <a:t>Gains recognition from Gen Z</a:t>
            </a:r>
          </a:p>
          <a:p>
            <a:pPr lvl="1"/>
            <a:r>
              <a:rPr lang="en-US" dirty="0"/>
              <a:t>Positioned as partner for Gen Z</a:t>
            </a:r>
          </a:p>
          <a:p>
            <a:pPr lvl="1"/>
            <a:r>
              <a:rPr lang="en-US" dirty="0"/>
              <a:t>Positioned as an active contributor to the community</a:t>
            </a:r>
          </a:p>
          <a:p>
            <a:r>
              <a:rPr lang="en-US" dirty="0"/>
              <a:t>For amdocs</a:t>
            </a:r>
          </a:p>
          <a:p>
            <a:pPr lvl="1"/>
            <a:r>
              <a:rPr lang="en-US" dirty="0"/>
              <a:t>New joint offering for UXP,  </a:t>
            </a:r>
            <a:r>
              <a:rPr lang="en-US" dirty="0" err="1"/>
              <a:t>Vindicia</a:t>
            </a:r>
            <a:r>
              <a:rPr lang="en-US" dirty="0"/>
              <a:t> and </a:t>
            </a:r>
            <a:r>
              <a:rPr lang="en-US" dirty="0" err="1"/>
              <a:t>Vubiquity</a:t>
            </a:r>
            <a:endParaRPr lang="en-US" dirty="0"/>
          </a:p>
          <a:p>
            <a:pPr lvl="1"/>
            <a:r>
              <a:rPr lang="en-US" dirty="0"/>
              <a:t>New offering for amdocs media</a:t>
            </a:r>
          </a:p>
          <a:p>
            <a:pPr lvl="1"/>
            <a:r>
              <a:rPr lang="en-US" dirty="0"/>
              <a:t>Technology innovation</a:t>
            </a:r>
          </a:p>
          <a:p>
            <a:pPr lvl="1"/>
            <a:r>
              <a:rPr lang="en-US" dirty="0"/>
              <a:t>Visionary company</a:t>
            </a:r>
          </a:p>
          <a:p>
            <a:pPr lvl="1"/>
            <a:r>
              <a:rPr lang="en-US" dirty="0"/>
              <a:t>Contributor to a better world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83BA5F-70BB-41A1-AB9B-17151948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323" y="1259200"/>
            <a:ext cx="3447481" cy="1650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E9A2D2-40BF-467C-A50B-D4F1D178ABD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604" y="2489437"/>
            <a:ext cx="1219200" cy="266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7896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C459C4-A76F-4552-AA77-556C6D9A9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0096" y="1613114"/>
            <a:ext cx="10035605" cy="4265174"/>
          </a:xfrm>
        </p:spPr>
        <p:txBody>
          <a:bodyPr>
            <a:normAutofit/>
          </a:bodyPr>
          <a:lstStyle/>
          <a:p>
            <a:r>
              <a:rPr lang="en-US" dirty="0"/>
              <a:t>E2E system presented in the live demo</a:t>
            </a:r>
          </a:p>
          <a:p>
            <a:r>
              <a:rPr lang="en-US" dirty="0"/>
              <a:t>Many researches were published about fake news detection</a:t>
            </a:r>
          </a:p>
          <a:p>
            <a:pPr lvl="1"/>
            <a:r>
              <a:rPr lang="en-US" dirty="0"/>
              <a:t>Research proves that machine learning based algorithms can detect fake new better then human beings</a:t>
            </a:r>
          </a:p>
          <a:p>
            <a:pPr lvl="1"/>
            <a:r>
              <a:rPr lang="en-US" dirty="0"/>
              <a:t>No mature automatic tools exist in the market</a:t>
            </a:r>
          </a:p>
          <a:p>
            <a:r>
              <a:rPr lang="en-US" dirty="0"/>
              <a:t>Future technology improvements</a:t>
            </a:r>
          </a:p>
          <a:p>
            <a:pPr lvl="1"/>
            <a:r>
              <a:rPr lang="en-US" dirty="0"/>
              <a:t>Leverage edge computing</a:t>
            </a:r>
          </a:p>
          <a:p>
            <a:pPr lvl="1"/>
            <a:r>
              <a:rPr lang="en-US" dirty="0"/>
              <a:t>Further improvements of the speech to text engine</a:t>
            </a:r>
          </a:p>
          <a:p>
            <a:pPr lvl="1"/>
            <a:r>
              <a:rPr lang="en-US" dirty="0"/>
              <a:t>Further improvements of key words extraction</a:t>
            </a:r>
          </a:p>
          <a:p>
            <a:r>
              <a:rPr lang="en-US" dirty="0"/>
              <a:t>Future capabilities</a:t>
            </a:r>
          </a:p>
          <a:p>
            <a:pPr lvl="1"/>
            <a:r>
              <a:rPr lang="en-US" dirty="0"/>
              <a:t>Use additional data for fake news detection such as location, reporter/publisher, etc.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CBB9914C-40EA-460C-AB96-AE9354CBE8E2}"/>
              </a:ext>
            </a:extLst>
          </p:cNvPr>
          <p:cNvSpPr txBox="1">
            <a:spLocks/>
          </p:cNvSpPr>
          <p:nvPr/>
        </p:nvSpPr>
        <p:spPr>
          <a:xfrm>
            <a:off x="951866" y="271356"/>
            <a:ext cx="10288268" cy="1188720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Feasibility check &amp; Future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200098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ED1897-343C-4A52-9130-773C9CCDA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71356"/>
            <a:ext cx="7729728" cy="1188720"/>
          </a:xfrm>
          <a:noFill/>
          <a:ln>
            <a:noFill/>
          </a:ln>
        </p:spPr>
        <p:txBody>
          <a:bodyPr/>
          <a:lstStyle/>
          <a:p>
            <a:r>
              <a:rPr lang="en-US" dirty="0"/>
              <a:t>Compatibility with Generation Z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C459C4-A76F-4552-AA77-556C6D9A9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848" y="1617785"/>
            <a:ext cx="9143598" cy="4360985"/>
          </a:xfrm>
        </p:spPr>
        <p:txBody>
          <a:bodyPr>
            <a:normAutofit/>
          </a:bodyPr>
          <a:lstStyle/>
          <a:p>
            <a:r>
              <a:rPr lang="en-US" dirty="0"/>
              <a:t>Gen Z is the Always On generation, they spend 76% of their time online</a:t>
            </a:r>
          </a:p>
          <a:p>
            <a:r>
              <a:rPr lang="en-US" dirty="0"/>
              <a:t>Gen Z Favorite Channels are YouTube and Instagram</a:t>
            </a:r>
          </a:p>
          <a:p>
            <a:r>
              <a:rPr lang="en-US" dirty="0"/>
              <a:t>Gen Z love to be part of communities, they looks to serve, share, and impact</a:t>
            </a:r>
          </a:p>
          <a:p>
            <a:r>
              <a:rPr lang="en-US" dirty="0"/>
              <a:t>Gen Z expects awesome experience</a:t>
            </a:r>
          </a:p>
          <a:p>
            <a:pPr lvl="1"/>
            <a:r>
              <a:rPr lang="en-US" dirty="0"/>
              <a:t>They may purchase new devices if their experience deteriorates</a:t>
            </a:r>
          </a:p>
          <a:p>
            <a:r>
              <a:rPr lang="en-US" dirty="0"/>
              <a:t>Gen Z doesn’t care about who the service provider is</a:t>
            </a:r>
          </a:p>
        </p:txBody>
      </p:sp>
    </p:spTree>
    <p:extLst>
      <p:ext uri="{BB962C8B-B14F-4D97-AF65-F5344CB8AC3E}">
        <p14:creationId xmlns:p14="http://schemas.microsoft.com/office/powerpoint/2010/main" val="9126119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1612</TotalTime>
  <Words>847</Words>
  <Application>Microsoft Office PowerPoint</Application>
  <PresentationFormat>Widescreen</PresentationFormat>
  <Paragraphs>123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Gill Sans MT</vt:lpstr>
      <vt:lpstr>Parcel</vt:lpstr>
      <vt:lpstr>Fighting fake news  in real life video streams</vt:lpstr>
      <vt:lpstr>Fighting fake news in real life video streams</vt:lpstr>
      <vt:lpstr>How it Works</vt:lpstr>
      <vt:lpstr>Fighting fake news in real life video streams</vt:lpstr>
      <vt:lpstr>Backup Slides</vt:lpstr>
      <vt:lpstr>Fighting fake news in real life video streams</vt:lpstr>
      <vt:lpstr>Potential Impact &amp; Monetization</vt:lpstr>
      <vt:lpstr>PowerPoint Presentation</vt:lpstr>
      <vt:lpstr>Compatibility with Generation Z</vt:lpstr>
      <vt:lpstr>About Fake News &amp; Deepfake</vt:lpstr>
      <vt:lpstr>Fighting fake news in real life video streams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GenZ Hackathon</dc:title>
  <dc:creator>Amit Zvik</dc:creator>
  <cp:lastModifiedBy>Amit Zvik</cp:lastModifiedBy>
  <cp:revision>143</cp:revision>
  <dcterms:created xsi:type="dcterms:W3CDTF">2018-11-24T09:29:20Z</dcterms:created>
  <dcterms:modified xsi:type="dcterms:W3CDTF">2018-11-28T13:02:12Z</dcterms:modified>
</cp:coreProperties>
</file>